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1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77" r:id="rId9"/>
    <p:sldId id="278" r:id="rId10"/>
    <p:sldId id="261" r:id="rId11"/>
    <p:sldId id="279" r:id="rId12"/>
    <p:sldId id="280" r:id="rId13"/>
    <p:sldId id="281" r:id="rId14"/>
    <p:sldId id="264" r:id="rId15"/>
    <p:sldId id="283" r:id="rId16"/>
    <p:sldId id="282" r:id="rId17"/>
    <p:sldId id="284" r:id="rId18"/>
    <p:sldId id="285" r:id="rId19"/>
    <p:sldId id="286" r:id="rId20"/>
    <p:sldId id="267" r:id="rId21"/>
    <p:sldId id="287" r:id="rId22"/>
    <p:sldId id="276" r:id="rId23"/>
  </p:sldIdLst>
  <p:sldSz cx="12192000" cy="6858000"/>
  <p:notesSz cx="6858000" cy="12192000"/>
  <p:embeddedFontLst>
    <p:embeddedFont>
      <p:font typeface="MiSans" pitchFamily="34" charset="-122"/>
      <p:regular r:id="rId27"/>
    </p:embeddedFont>
    <p:embeddedFont>
      <p:font typeface="MiSans" pitchFamily="34" charset="-120"/>
      <p:regular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1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tags" Target="../tags/tag19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3" Type="http://schemas.openxmlformats.org/officeDocument/2006/relationships/notesSlide" Target="../notesSlides/notesSlide2.xml"/><Relationship Id="rId22" Type="http://schemas.openxmlformats.org/officeDocument/2006/relationships/slideLayout" Target="../slideLayouts/slideLayout1.xml"/><Relationship Id="rId21" Type="http://schemas.openxmlformats.org/officeDocument/2006/relationships/image" Target="../media/image5.png"/><Relationship Id="rId20" Type="http://schemas.openxmlformats.org/officeDocument/2006/relationships/tags" Target="../tags/tag18.xml"/><Relationship Id="rId2" Type="http://schemas.openxmlformats.org/officeDocument/2006/relationships/tags" Target="../tags/tag1.xml"/><Relationship Id="rId19" Type="http://schemas.openxmlformats.org/officeDocument/2006/relationships/tags" Target="../tags/tag17.xml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8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6-01-00:38:40-d0tj14475iks2gau4vhg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6-01-00:38:30-d0tj11k75iks2gau4ve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65" y="4499273"/>
            <a:ext cx="1714500" cy="4572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76835" y="2498990"/>
            <a:ext cx="8567166" cy="2274373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MiSans" pitchFamily="34" charset="-122"/>
                <a:ea typeface="MiSans" pitchFamily="34" charset="-122"/>
                <a:cs typeface="MiSans" pitchFamily="34" charset="-120"/>
              </a:rPr>
              <a:t>Luminous</a:t>
            </a:r>
            <a:endParaRPr lang="en-US" sz="7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5" name="Image 2" descr="https://kimi-img.moonshot.cn/pub/slides/slides_tmpl/image/25-06-01-00:38:30-d0tj11k75iks2gau4ve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608" y="4499273"/>
            <a:ext cx="1714500" cy="45720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15010" y="4560570"/>
            <a:ext cx="1633220" cy="3371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汇报人：</a:t>
            </a:r>
            <a:r>
              <a:rPr lang="zh-CN" alt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王松宸</a:t>
            </a:r>
            <a:endParaRPr lang="zh-CN" altLang="en-US" sz="16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8" name="Text 2"/>
          <p:cNvSpPr/>
          <p:nvPr/>
        </p:nvSpPr>
        <p:spPr>
          <a:xfrm>
            <a:off x="2476500" y="4560570"/>
            <a:ext cx="1990090" cy="3371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时间：</a:t>
            </a: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2025.09.03</a:t>
            </a:r>
            <a:endParaRPr lang="en-US" sz="1600" dirty="0"/>
          </a:p>
        </p:txBody>
      </p:sp>
      <p:sp>
        <p:nvSpPr>
          <p:cNvPr id="9" name="Shape 3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4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1" name="Shape 5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Shape 6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3" name="Shape 7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4" name="Shape 8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Text 9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0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7" name="Text 11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2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9" name="Text 13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4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21" name="Text 15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22" name="Image 1" descr="https://kimi-img.moonshot.cn/pub/slides/slides_tmpl/image/25-06-01-00:38:30-d0tj11k75iks2gau4ve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6425" y="4499273"/>
            <a:ext cx="1714500" cy="457200"/>
          </a:xfrm>
          <a:prstGeom prst="rect">
            <a:avLst/>
          </a:prstGeom>
        </p:spPr>
      </p:pic>
      <p:sp>
        <p:nvSpPr>
          <p:cNvPr id="23" name="Text 1"/>
          <p:cNvSpPr/>
          <p:nvPr/>
        </p:nvSpPr>
        <p:spPr>
          <a:xfrm>
            <a:off x="4547870" y="4560570"/>
            <a:ext cx="1633220" cy="3371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l">
              <a:lnSpc>
                <a:spcPct val="10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2024201594</a:t>
            </a:r>
            <a:endParaRPr lang="en-US" sz="16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90" y="99822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3.inverted_index  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倒排索引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10" y="1831340"/>
            <a:ext cx="11058525" cy="44481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6-01-00:38:40-d0tj14475iks2gau4vhg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9212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zh-CN" altLang="en-US" sz="32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分数设置</a:t>
            </a:r>
            <a:endParaRPr lang="zh-CN" altLang="en-US" sz="32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1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3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7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8" name="Image 2" descr="https://kimi-img.moonshot.cn/pub/slides/slides_tmpl/image/25-06-01-00:38:40-d0tj14475iks2gau4vg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9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0" name="Text 15"/>
          <p:cNvSpPr/>
          <p:nvPr/>
        </p:nvSpPr>
        <p:spPr>
          <a:xfrm>
            <a:off x="4749165" y="1477010"/>
            <a:ext cx="2856865" cy="23355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13800" dirty="0">
                <a:gradFill flip="none" rotWithShape="0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90" y="99822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1.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底层给分方式：</a:t>
            </a:r>
            <a:r>
              <a:rPr lang="en-US" altLang="zh-CN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BM25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算法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95" y="2574925"/>
            <a:ext cx="11039475" cy="2686050"/>
          </a:xfrm>
          <a:prstGeom prst="rect">
            <a:avLst/>
          </a:prstGeom>
        </p:spPr>
      </p:pic>
      <p:sp>
        <p:nvSpPr>
          <p:cNvPr id="9" name="Text 26"/>
          <p:cNvSpPr/>
          <p:nvPr/>
        </p:nvSpPr>
        <p:spPr>
          <a:xfrm>
            <a:off x="542290" y="5556885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p>
            <a:pPr marL="0" indent="0" algn="l">
              <a:lnSpc>
                <a:spcPct val="100000"/>
              </a:lnSpc>
              <a:buNone/>
            </a:pPr>
            <a:r>
              <a:rPr lang="zh-CN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词频饱和处理、灵活的统计特性</a:t>
            </a:r>
            <a:endParaRPr lang="zh-CN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90" y="99822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2.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附加给分机制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  <a:p>
            <a:pPr marL="0" indent="0" algn="l">
              <a:lnSpc>
                <a:spcPct val="100000"/>
              </a:lnSpc>
              <a:buNone/>
            </a:pPr>
            <a:r>
              <a:rPr lang="en-US" altLang="zh-CN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2.1 k1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、</a:t>
            </a:r>
            <a:r>
              <a:rPr lang="en-US" altLang="zh-CN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分类设置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545" y="2160905"/>
            <a:ext cx="9908540" cy="42697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90" y="99822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2.2 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连续字符串加分</a:t>
            </a: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endParaRPr 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75" y="2327910"/>
            <a:ext cx="11176000" cy="2494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90" y="99822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2.3 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分词含量非线性加分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540" y="1671955"/>
            <a:ext cx="7680960" cy="480441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90" y="99822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2.4 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特征词语简易加权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" y="1675130"/>
            <a:ext cx="9926320" cy="338264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105" y="5219700"/>
            <a:ext cx="10591800" cy="4667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6-01-00:38:40-d0tj14475iks2gau4vhg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9212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Web UI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1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3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7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8" name="Image 2" descr="https://kimi-img.moonshot.cn/pub/slides/slides_tmpl/image/25-06-01-00:38:40-d0tj14475iks2gau4vg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9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0" name="Text 15"/>
          <p:cNvSpPr/>
          <p:nvPr/>
        </p:nvSpPr>
        <p:spPr>
          <a:xfrm>
            <a:off x="4577080" y="1477010"/>
            <a:ext cx="2600325" cy="23355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13800" dirty="0">
                <a:gradFill flip="none" rotWithShape="0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3300095" y="22098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UI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整体展示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4" name="屏幕录制 2025-09-02 154230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97560" y="1103630"/>
            <a:ext cx="9815195" cy="48742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6-01-00:38:40-d0tj14475iks2gau4vhg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2569" y="2905299"/>
            <a:ext cx="6904069" cy="115190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6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感谢观看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1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3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7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591738" y="2026977"/>
            <a:ext cx="6904069" cy="115190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6000" b="1" dirty="0">
                <a:gradFill flip="none" rotWithShape="0">
                  <a:gsLst>
                    <a:gs pos="0">
                      <a:srgbClr val="30B0FE">
                        <a:alpha val="77000"/>
                      </a:srgbClr>
                    </a:gs>
                    <a:gs pos="10000">
                      <a:srgbClr val="30B0FE">
                        <a:alpha val="77000"/>
                      </a:srgbClr>
                    </a:gs>
                    <a:gs pos="56000">
                      <a:srgbClr val="5684E9"/>
                    </a:gs>
                    <a:gs pos="100000">
                      <a:srgbClr val="014BB5"/>
                    </a:gs>
                  </a:gsLst>
                  <a:lin ang="2400000" scaled="1"/>
                </a:gradFill>
                <a:latin typeface="MiSans" pitchFamily="34" charset="-122"/>
                <a:ea typeface="MiSans" pitchFamily="34" charset="-122"/>
                <a:cs typeface="MiSans" pitchFamily="34" charset="-120"/>
              </a:rPr>
              <a:t>Thank</a:t>
            </a:r>
            <a:r>
              <a:rPr lang="en-US" sz="6000" b="1" dirty="0">
                <a:gradFill flip="none" rotWithShape="0">
                  <a:gsLst>
                    <a:gs pos="0">
                      <a:srgbClr val="30B0FE">
                        <a:alpha val="77000"/>
                      </a:srgbClr>
                    </a:gs>
                    <a:gs pos="10000">
                      <a:srgbClr val="30B0FE">
                        <a:alpha val="77000"/>
                      </a:srgbClr>
                    </a:gs>
                    <a:gs pos="56000">
                      <a:srgbClr val="5684E9"/>
                    </a:gs>
                    <a:gs pos="100000">
                      <a:srgbClr val="014BB5"/>
                    </a:gs>
                  </a:gsLst>
                  <a:lin ang="2400000" scaled="1"/>
                </a:gra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r>
              <a:rPr lang="en-US" sz="6000" b="1" dirty="0">
                <a:gradFill flip="none" rotWithShape="0">
                  <a:gsLst>
                    <a:gs pos="0">
                      <a:srgbClr val="30B0FE">
                        <a:alpha val="77000"/>
                      </a:srgbClr>
                    </a:gs>
                    <a:gs pos="10000">
                      <a:srgbClr val="30B0FE">
                        <a:alpha val="77000"/>
                      </a:srgbClr>
                    </a:gs>
                    <a:gs pos="56000">
                      <a:srgbClr val="5684E9"/>
                    </a:gs>
                    <a:gs pos="100000">
                      <a:srgbClr val="014BB5"/>
                    </a:gs>
                  </a:gsLst>
                  <a:lin ang="2400000" scaled="1"/>
                </a:gradFill>
                <a:latin typeface="MiSans" pitchFamily="34" charset="-122"/>
                <a:ea typeface="MiSans" pitchFamily="34" charset="-122"/>
                <a:cs typeface="MiSans" pitchFamily="34" charset="-120"/>
              </a:rPr>
              <a:t>you.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6-01-00:38:35-d0tj12s75iks2gau4vf0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11363" y="-11130"/>
            <a:ext cx="12203363" cy="687102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49027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1037028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1125028" y="6072610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1213029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301029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>
            <p:custDataLst>
              <p:tags r:id="rId2"/>
            </p:custDataLst>
          </p:nvPr>
        </p:nvSpPr>
        <p:spPr>
          <a:xfrm>
            <a:off x="1613338" y="2453555"/>
            <a:ext cx="541714" cy="460126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9" name="Text 6"/>
          <p:cNvSpPr/>
          <p:nvPr>
            <p:custDataLst>
              <p:tags r:id="rId3"/>
            </p:custDataLst>
          </p:nvPr>
        </p:nvSpPr>
        <p:spPr>
          <a:xfrm>
            <a:off x="1613338" y="2453555"/>
            <a:ext cx="541714" cy="46012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7"/>
          <p:cNvSpPr/>
          <p:nvPr>
            <p:custDataLst>
              <p:tags r:id="rId4"/>
            </p:custDataLst>
          </p:nvPr>
        </p:nvSpPr>
        <p:spPr>
          <a:xfrm>
            <a:off x="1613337" y="2954311"/>
            <a:ext cx="3035114" cy="3689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2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爬取</a:t>
            </a:r>
            <a:r>
              <a:rPr lang="en-US" altLang="zh-CN" sz="2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URL</a:t>
            </a:r>
            <a:endParaRPr lang="en-US" altLang="zh-CN" sz="24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1" name="Shape 8"/>
          <p:cNvSpPr/>
          <p:nvPr/>
        </p:nvSpPr>
        <p:spPr>
          <a:xfrm flipH="1">
            <a:off x="11451321" y="672670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2" name="Text 9"/>
          <p:cNvSpPr/>
          <p:nvPr/>
        </p:nvSpPr>
        <p:spPr>
          <a:xfrm>
            <a:off x="11451321" y="672670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flipH="1">
            <a:off x="11323146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4" name="Text 11"/>
          <p:cNvSpPr/>
          <p:nvPr/>
        </p:nvSpPr>
        <p:spPr>
          <a:xfrm>
            <a:off x="11323146" y="672670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flipH="1">
            <a:off x="11192132" y="672670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13"/>
          <p:cNvSpPr/>
          <p:nvPr/>
        </p:nvSpPr>
        <p:spPr>
          <a:xfrm>
            <a:off x="11192132" y="672670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flipH="1">
            <a:off x="11061118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5"/>
          <p:cNvSpPr/>
          <p:nvPr/>
        </p:nvSpPr>
        <p:spPr>
          <a:xfrm>
            <a:off x="11061118" y="672670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9" name="Image 1" descr="https://kimi-img.moonshot.cn/pub/slides/slides_tmpl/image/25-06-01-00:38:40-d0tj14475iks2gau4vgg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096868" y="2174555"/>
            <a:ext cx="723900" cy="1511962"/>
          </a:xfrm>
          <a:prstGeom prst="rect">
            <a:avLst/>
          </a:prstGeom>
        </p:spPr>
      </p:pic>
      <p:sp>
        <p:nvSpPr>
          <p:cNvPr id="20" name="Shape 16"/>
          <p:cNvSpPr/>
          <p:nvPr>
            <p:custDataLst>
              <p:tags r:id="rId7"/>
            </p:custDataLst>
          </p:nvPr>
        </p:nvSpPr>
        <p:spPr>
          <a:xfrm>
            <a:off x="4985740" y="2453555"/>
            <a:ext cx="541714" cy="460126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1" name="Text 17"/>
          <p:cNvSpPr/>
          <p:nvPr>
            <p:custDataLst>
              <p:tags r:id="rId8"/>
            </p:custDataLst>
          </p:nvPr>
        </p:nvSpPr>
        <p:spPr>
          <a:xfrm>
            <a:off x="4985740" y="2453555"/>
            <a:ext cx="541714" cy="46012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2" name="Text 18"/>
          <p:cNvSpPr/>
          <p:nvPr>
            <p:custDataLst>
              <p:tags r:id="rId9"/>
            </p:custDataLst>
          </p:nvPr>
        </p:nvSpPr>
        <p:spPr>
          <a:xfrm>
            <a:off x="4985739" y="2954311"/>
            <a:ext cx="3035114" cy="3689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</a:t>
            </a:r>
            <a:r>
              <a:rPr lang="zh-CN" altLang="en-US" sz="2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处理</a:t>
            </a:r>
            <a:endParaRPr lang="zh-CN" altLang="en-US" sz="24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23" name="Image 2" descr="https://kimi-img.moonshot.cn/pub/slides/slides_tmpl/image/25-06-01-00:38:40-d0tj14475iks2gau4vgg.png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469270" y="2174555"/>
            <a:ext cx="723900" cy="1511962"/>
          </a:xfrm>
          <a:prstGeom prst="rect">
            <a:avLst/>
          </a:prstGeom>
        </p:spPr>
      </p:pic>
      <p:sp>
        <p:nvSpPr>
          <p:cNvPr id="24" name="Shape 19"/>
          <p:cNvSpPr/>
          <p:nvPr>
            <p:custDataLst>
              <p:tags r:id="rId11"/>
            </p:custDataLst>
          </p:nvPr>
        </p:nvSpPr>
        <p:spPr>
          <a:xfrm>
            <a:off x="8365830" y="2453555"/>
            <a:ext cx="541714" cy="460126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8" name="Shape 22"/>
          <p:cNvSpPr/>
          <p:nvPr>
            <p:custDataLst>
              <p:tags r:id="rId12"/>
            </p:custDataLst>
          </p:nvPr>
        </p:nvSpPr>
        <p:spPr>
          <a:xfrm>
            <a:off x="1613338" y="4059616"/>
            <a:ext cx="541714" cy="460126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9" name="Text 23"/>
          <p:cNvSpPr/>
          <p:nvPr>
            <p:custDataLst>
              <p:tags r:id="rId13"/>
            </p:custDataLst>
          </p:nvPr>
        </p:nvSpPr>
        <p:spPr>
          <a:xfrm>
            <a:off x="1613338" y="4059616"/>
            <a:ext cx="541714" cy="46012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0" name="Text 24"/>
          <p:cNvSpPr/>
          <p:nvPr>
            <p:custDataLst>
              <p:tags r:id="rId14"/>
            </p:custDataLst>
          </p:nvPr>
        </p:nvSpPr>
        <p:spPr>
          <a:xfrm>
            <a:off x="1613337" y="4560372"/>
            <a:ext cx="3035114" cy="3689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2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分数设置</a:t>
            </a:r>
            <a:endParaRPr lang="zh-CN" altLang="en-US" sz="24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1" name="Image 4" descr="https://kimi-img.moonshot.cn/pub/slides/slides_tmpl/image/25-06-01-00:38:40-d0tj14475iks2gau4vgg.png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096868" y="3780616"/>
            <a:ext cx="723900" cy="1511962"/>
          </a:xfrm>
          <a:prstGeom prst="rect">
            <a:avLst/>
          </a:prstGeom>
        </p:spPr>
      </p:pic>
      <p:sp>
        <p:nvSpPr>
          <p:cNvPr id="32" name="Shape 25"/>
          <p:cNvSpPr/>
          <p:nvPr>
            <p:custDataLst>
              <p:tags r:id="rId16"/>
            </p:custDataLst>
          </p:nvPr>
        </p:nvSpPr>
        <p:spPr>
          <a:xfrm>
            <a:off x="4985740" y="4059616"/>
            <a:ext cx="541714" cy="460126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33" name="Text 26"/>
          <p:cNvSpPr/>
          <p:nvPr>
            <p:custDataLst>
              <p:tags r:id="rId17"/>
            </p:custDataLst>
          </p:nvPr>
        </p:nvSpPr>
        <p:spPr>
          <a:xfrm>
            <a:off x="4985740" y="4059616"/>
            <a:ext cx="541714" cy="46012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4" name="Text 27"/>
          <p:cNvSpPr/>
          <p:nvPr>
            <p:custDataLst>
              <p:tags r:id="rId18"/>
            </p:custDataLst>
          </p:nvPr>
        </p:nvSpPr>
        <p:spPr>
          <a:xfrm>
            <a:off x="4985739" y="4560372"/>
            <a:ext cx="3035114" cy="3689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Web UI</a:t>
            </a:r>
            <a:endParaRPr lang="en-US" sz="24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5" name="Image 5" descr="https://kimi-img.moonshot.cn/pub/slides/slides_tmpl/image/25-06-01-00:38:40-d0tj14475iks2gau4vgg.png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469270" y="3780616"/>
            <a:ext cx="723900" cy="1511962"/>
          </a:xfrm>
          <a:prstGeom prst="rect">
            <a:avLst/>
          </a:prstGeom>
        </p:spPr>
      </p:pic>
      <p:sp>
        <p:nvSpPr>
          <p:cNvPr id="36" name="Shape 28"/>
          <p:cNvSpPr/>
          <p:nvPr>
            <p:custDataLst>
              <p:tags r:id="rId20"/>
            </p:custDataLst>
          </p:nvPr>
        </p:nvSpPr>
        <p:spPr>
          <a:xfrm>
            <a:off x="8365830" y="4059616"/>
            <a:ext cx="541714" cy="460126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40" name="Text 31"/>
          <p:cNvSpPr/>
          <p:nvPr/>
        </p:nvSpPr>
        <p:spPr>
          <a:xfrm>
            <a:off x="721377" y="941261"/>
            <a:ext cx="3260015" cy="606887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目录</a:t>
            </a:r>
            <a:endParaRPr lang="en-US" sz="60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41" name="Text 32"/>
          <p:cNvSpPr/>
          <p:nvPr/>
        </p:nvSpPr>
        <p:spPr>
          <a:xfrm>
            <a:off x="827415" y="600948"/>
            <a:ext cx="1091646" cy="2482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400" dirty="0">
                <a:solidFill>
                  <a:srgbClr val="517BD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pic>
        <p:nvPicPr>
          <p:cNvPr id="42" name="Image 7" descr="https://kimi-img.moonshot.cn/pub/slides/slides_tmpl/image/25-06-01-00:38:40-d0tj14475iks2gau4vfg.png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720954" y="1640223"/>
            <a:ext cx="355600" cy="304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6-01-00:38:40-d0tj14475iks2gau4vhg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9212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zh-CN" altLang="en-US" sz="32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爬取</a:t>
            </a:r>
            <a:r>
              <a:rPr lang="en-US" altLang="zh-CN" sz="32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URL</a:t>
            </a:r>
            <a:endParaRPr lang="en-US" altLang="zh-CN" sz="32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1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3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7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8" name="Image 2" descr="https://kimi-img.moonshot.cn/pub/slides/slides_tmpl/image/25-06-01-00:38:40-d0tj14475iks2gau4vg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9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0" name="Text 15"/>
          <p:cNvSpPr/>
          <p:nvPr/>
        </p:nvSpPr>
        <p:spPr>
          <a:xfrm>
            <a:off x="4119245" y="1477010"/>
            <a:ext cx="3638550" cy="23355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13800" dirty="0">
                <a:gradFill flip="none" rotWithShape="0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 01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15" y="998076"/>
            <a:ext cx="8152877" cy="833184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1.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黑白名单设计，过滤无效网站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90" y="1767205"/>
            <a:ext cx="11008995" cy="254190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00" y="4064000"/>
            <a:ext cx="9622790" cy="25114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15" y="998076"/>
            <a:ext cx="8152877" cy="833184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2.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多线程操作，提高效率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70" y="1996440"/>
            <a:ext cx="11062335" cy="41624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2815" y="1310005"/>
            <a:ext cx="6086475" cy="346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90" y="99822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3.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建立编号</a:t>
            </a:r>
            <a:r>
              <a:rPr lang="en-US" altLang="zh-CN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-URL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字典，便于随时查找</a:t>
            </a:r>
            <a:r>
              <a:rPr lang="en-US" altLang="zh-CN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URL</a:t>
            </a:r>
            <a:endParaRPr lang="en-US" altLang="zh-CN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40" y="2350770"/>
            <a:ext cx="11431270" cy="18522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640" y="4650105"/>
            <a:ext cx="10467975" cy="11220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6-01-00:38:40-d0tj14475iks2gau4vhg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9212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</a:t>
            </a:r>
            <a:r>
              <a:rPr lang="zh-CN" altLang="en-US" sz="32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处理</a:t>
            </a:r>
            <a:endParaRPr lang="zh-CN" altLang="en-US" sz="3200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1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3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7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8" name="Image 2" descr="https://kimi-img.moonshot.cn/pub/slides/slides_tmpl/image/25-06-01-00:38:40-d0tj14475iks2gau4vg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9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0" name="Text 15"/>
          <p:cNvSpPr/>
          <p:nvPr/>
        </p:nvSpPr>
        <p:spPr>
          <a:xfrm>
            <a:off x="4485005" y="1477010"/>
            <a:ext cx="2903220" cy="23355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13800" dirty="0">
                <a:gradFill flip="none" rotWithShape="0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42290" y="99822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1.doc_title_dict  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编号</a:t>
            </a:r>
            <a:r>
              <a:rPr lang="en-US" altLang="zh-CN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标题</a:t>
            </a:r>
            <a:r>
              <a:rPr lang="en-US" altLang="zh-CN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r>
              <a:rPr lang="zh-CN" altLang="en-US" sz="3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字典</a:t>
            </a:r>
            <a:endParaRPr lang="zh-CN" altLang="en-US" sz="36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" y="1870710"/>
            <a:ext cx="11473815" cy="41116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06-01-00:38:46-d0tj15k75iks2gau4v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3071468" y="5410561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797767" y="2160937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6" name="Text 9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</p:spPr>
      </p:sp>
      <p:sp>
        <p:nvSpPr>
          <p:cNvPr id="18" name="Text 1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1738632" y="3754795"/>
            <a:ext cx="637958" cy="6379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82295" y="826770"/>
            <a:ext cx="10069830" cy="8331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2.doc_text_dict</a:t>
            </a:r>
            <a:r>
              <a:rPr lang="zh-CN" altLang="en-US" sz="3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、</a:t>
            </a:r>
            <a:r>
              <a:rPr lang="en-US" altLang="zh-CN" sz="3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term_docid_pairs</a:t>
            </a:r>
            <a:r>
              <a:rPr lang="zh-CN" altLang="en-US" sz="3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、</a:t>
            </a:r>
            <a:r>
              <a:rPr lang="en-US" altLang="zh-CN" sz="3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doc_length_dict</a:t>
            </a:r>
            <a:endParaRPr lang="en-US" altLang="zh-CN" sz="32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34" name="Image 5" descr="https://kimi-img.moonshot.cn/pub/slides/slides_tmpl/image/25-06-01-00:38:48-d0tj16475iks2gau4v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82" y="495145"/>
            <a:ext cx="1371600" cy="3048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585" y="1527810"/>
            <a:ext cx="7388225" cy="520446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0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1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2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3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4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5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6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7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8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19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3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4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5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6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7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8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ags/tag9.xml><?xml version="1.0" encoding="utf-8"?>
<p:tagLst xmlns:p="http://schemas.openxmlformats.org/presentationml/2006/main">
  <p:tag name="KSO_WM_DIAGRAM_VIRTUALLY_FRAME" val="{&quot;height&quot;:245.5136220472441,&quot;left&quot;:86.36755905511811,&quot;top&quot;:171.22480314960632,&quot;width&quot;:811.3444881889762}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354</Words>
  <Application>WPS 演示</Application>
  <PresentationFormat>On-screen Show (16:9)</PresentationFormat>
  <Paragraphs>75</Paragraphs>
  <Slides>19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5" baseType="lpstr">
      <vt:lpstr>Arial</vt:lpstr>
      <vt:lpstr>宋体</vt:lpstr>
      <vt:lpstr>Wingdings</vt:lpstr>
      <vt:lpstr>MiSans</vt:lpstr>
      <vt:lpstr>MiSans</vt:lpstr>
      <vt:lpstr>PingFang SC Medium</vt:lpstr>
      <vt:lpstr>Segoe Print</vt:lpstr>
      <vt:lpstr>PingFang SC Medium</vt:lpstr>
      <vt:lpstr>PingFang SC Medium</vt:lpstr>
      <vt:lpstr>Calibri</vt:lpstr>
      <vt:lpstr>微软雅黑</vt:lpstr>
      <vt:lpstr>Arial Unicode MS</vt:lpstr>
      <vt:lpstr>等线</vt:lpstr>
      <vt:lpstr>MingLiU-ExtB</vt:lpstr>
      <vt:lpstr>Custom Theme</vt:lpstr>
      <vt:lpstr>1_Custom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搜索引擎技术全景报告</dc:title>
  <dc:creator>Kimi</dc:creator>
  <dc:subject>搜索引擎技术全景报告</dc:subject>
  <cp:lastModifiedBy>Amadeus</cp:lastModifiedBy>
  <cp:revision>8</cp:revision>
  <dcterms:created xsi:type="dcterms:W3CDTF">2025-09-02T09:26:00Z</dcterms:created>
  <dcterms:modified xsi:type="dcterms:W3CDTF">2025-09-03T07:29:55Z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{"Label":"搜索引擎技术全景报告","ContentProducer":"001191110108MACG2KBH8F10000","ProduceID":"d2rbg59sfuv611mj2akg","ReservedCode1":"","ContentPropagator":"001191110108MACG2KBH8F20000","PropagateID":"d2rbg59sfuv611mj2akg","ReservedCode2":""}</vt:lpwstr>
  </property>
  <property fmtid="{D5CDD505-2E9C-101B-9397-08002B2CF9AE}" pid="3" name="ICV">
    <vt:lpwstr>E8413B624EC248C0B077284BCD6D22A8_12</vt:lpwstr>
  </property>
  <property fmtid="{D5CDD505-2E9C-101B-9397-08002B2CF9AE}" pid="4" name="KSOProductBuildVer">
    <vt:lpwstr>2052-12.1.0.22529</vt:lpwstr>
  </property>
</Properties>
</file>